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74" r:id="rId4"/>
    <p:sldId id="257" r:id="rId5"/>
    <p:sldId id="276" r:id="rId6"/>
    <p:sldId id="271" r:id="rId7"/>
    <p:sldId id="270" r:id="rId8"/>
    <p:sldId id="261" r:id="rId9"/>
    <p:sldId id="272" r:id="rId10"/>
    <p:sldId id="273" r:id="rId11"/>
    <p:sldId id="275" r:id="rId12"/>
    <p:sldId id="277" r:id="rId13"/>
    <p:sldId id="263" r:id="rId14"/>
    <p:sldId id="26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8BD6FA-3B73-4AD5-9284-D999B1D20E54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6276E-1779-42D3-B82B-46533EC6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276E-1779-42D3-B82B-46533EC68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FB0D54-0CD5-424D-9ED4-46C6ACA657A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9C8C39-2061-437F-96A6-0E03700F6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676399"/>
          </a:xfrm>
        </p:spPr>
        <p:txBody>
          <a:bodyPr/>
          <a:lstStyle/>
          <a:p>
            <a:r>
              <a:rPr lang="en-US" i="1" dirty="0" smtClean="0"/>
              <a:t>Trade Mark Registration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“Protecting your brand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6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Apply directly to the USPTO (online or paper)</a:t>
            </a:r>
          </a:p>
          <a:p>
            <a:r>
              <a:rPr lang="en-US" b="1" u="sng" dirty="0" smtClean="0"/>
              <a:t>No</a:t>
            </a:r>
            <a:r>
              <a:rPr lang="en-US" dirty="0" smtClean="0"/>
              <a:t> need for local agent to </a:t>
            </a:r>
            <a:r>
              <a:rPr lang="en-US" b="1" u="sng" dirty="0" smtClean="0"/>
              <a:t>file</a:t>
            </a:r>
            <a:r>
              <a:rPr lang="en-US" dirty="0" smtClean="0"/>
              <a:t>*</a:t>
            </a:r>
          </a:p>
          <a:p>
            <a:r>
              <a:rPr lang="en-US" dirty="0" smtClean="0"/>
              <a:t>Office filing fees</a:t>
            </a:r>
          </a:p>
          <a:p>
            <a:endParaRPr lang="en-US" dirty="0" smtClean="0"/>
          </a:p>
          <a:p>
            <a:r>
              <a:rPr lang="en-US" b="1" u="sng" dirty="0" smtClean="0"/>
              <a:t>US has strict requirements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Specimen of the Mark</a:t>
            </a:r>
          </a:p>
          <a:p>
            <a:pPr lvl="1"/>
            <a:r>
              <a:rPr lang="en-US" dirty="0"/>
              <a:t>Goods/services must be very </a:t>
            </a:r>
            <a:r>
              <a:rPr lang="en-US" dirty="0" smtClean="0"/>
              <a:t>specific</a:t>
            </a:r>
          </a:p>
          <a:p>
            <a:pPr lvl="1"/>
            <a:r>
              <a:rPr lang="en-US" dirty="0" smtClean="0"/>
              <a:t>Proof of use in commerce is needed before mark is registered</a:t>
            </a:r>
          </a:p>
          <a:p>
            <a:pPr lvl="1"/>
            <a:r>
              <a:rPr lang="en-US" dirty="0" smtClean="0"/>
              <a:t>Proof of use after registration, between 5</a:t>
            </a:r>
            <a:r>
              <a:rPr lang="en-US" baseline="30000" dirty="0" smtClean="0"/>
              <a:t>th</a:t>
            </a:r>
            <a:r>
              <a:rPr lang="en-US" dirty="0" smtClean="0"/>
              <a:t> – 6</a:t>
            </a:r>
            <a:r>
              <a:rPr lang="en-US" baseline="30000" dirty="0" smtClean="0"/>
              <a:t>th</a:t>
            </a:r>
            <a:r>
              <a:rPr lang="en-US" dirty="0" smtClean="0"/>
              <a:t> year and 9</a:t>
            </a:r>
            <a:r>
              <a:rPr lang="en-US" baseline="30000" dirty="0" smtClean="0"/>
              <a:t>th</a:t>
            </a:r>
            <a:r>
              <a:rPr lang="en-US" dirty="0" smtClean="0"/>
              <a:t> – 10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36849"/>
            <a:ext cx="2343150" cy="15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4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315200" cy="3976743"/>
          </a:xfrm>
        </p:spPr>
        <p:txBody>
          <a:bodyPr>
            <a:normAutofit/>
          </a:bodyPr>
          <a:lstStyle/>
          <a:p>
            <a:r>
              <a:rPr lang="en-US" b="1" u="sng" dirty="0"/>
              <a:t>Regional Registration Systems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400" dirty="0" smtClean="0"/>
              <a:t>CTM </a:t>
            </a:r>
            <a:r>
              <a:rPr lang="en-US" sz="2400" dirty="0"/>
              <a:t>(Europe</a:t>
            </a:r>
            <a:r>
              <a:rPr lang="en-US" sz="2400" dirty="0" smtClean="0"/>
              <a:t>) 27 States</a:t>
            </a:r>
            <a:endParaRPr lang="en-US" sz="2400" dirty="0"/>
          </a:p>
          <a:p>
            <a:pPr marL="822960" lvl="1" indent="-457200">
              <a:buFont typeface="+mj-lt"/>
              <a:buAutoNum type="alphaUcPeriod"/>
            </a:pPr>
            <a:r>
              <a:rPr lang="en-US" sz="2400" dirty="0"/>
              <a:t>ARIPO (African Reg. Ind. Property Org.) 18 States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400" dirty="0"/>
              <a:t>OAPI (African Intellectual Property Org.) 17 </a:t>
            </a:r>
            <a:r>
              <a:rPr lang="en-US" sz="2400" dirty="0" smtClean="0"/>
              <a:t>States</a:t>
            </a:r>
          </a:p>
          <a:p>
            <a:pPr marL="822960" lvl="1" indent="-457200">
              <a:buFont typeface="+mj-lt"/>
              <a:buAutoNum type="alphaUcPeriod"/>
            </a:pPr>
            <a:endParaRPr lang="en-US" sz="2400" dirty="0" smtClean="0"/>
          </a:p>
          <a:p>
            <a:pPr lvl="2"/>
            <a:r>
              <a:rPr lang="en-US" dirty="0" smtClean="0"/>
              <a:t>Apply </a:t>
            </a:r>
            <a:r>
              <a:rPr lang="en-US" dirty="0"/>
              <a:t>directly </a:t>
            </a:r>
            <a:r>
              <a:rPr lang="en-US" dirty="0" smtClean="0"/>
              <a:t>Regional office</a:t>
            </a:r>
            <a:endParaRPr lang="en-US" dirty="0"/>
          </a:p>
          <a:p>
            <a:pPr lvl="2"/>
            <a:r>
              <a:rPr lang="en-US" dirty="0"/>
              <a:t>Need </a:t>
            </a:r>
            <a:r>
              <a:rPr lang="en-US" dirty="0" smtClean="0"/>
              <a:t>representative</a:t>
            </a:r>
            <a:endParaRPr lang="en-US" dirty="0"/>
          </a:p>
          <a:p>
            <a:pPr lvl="2"/>
            <a:r>
              <a:rPr lang="en-US" dirty="0" smtClean="0"/>
              <a:t>Applicable fees</a:t>
            </a:r>
          </a:p>
          <a:p>
            <a:pPr lvl="2"/>
            <a:r>
              <a:rPr lang="en-US" dirty="0" smtClean="0"/>
              <a:t>Must meet requirements for registration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419600"/>
            <a:ext cx="2008909" cy="16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7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001080" y="2057301"/>
            <a:ext cx="6853237" cy="320282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029">
              <a:cs typeface="+mn-cs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3810000" y="1447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B05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1295400" y="2971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FF000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3014" name="Oval 13"/>
          <p:cNvSpPr>
            <a:spLocks noChangeArrowheads="1"/>
          </p:cNvSpPr>
          <p:nvPr/>
        </p:nvSpPr>
        <p:spPr bwMode="gray">
          <a:xfrm>
            <a:off x="2178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5B1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1">
                <a:alpha val="50000"/>
              </a:schemeClr>
            </a:prstShdw>
          </a:effectLst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4953000" y="40386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6781800" y="1676400"/>
            <a:ext cx="1212850" cy="1274763"/>
          </a:xfrm>
          <a:prstGeom prst="ellipse">
            <a:avLst/>
          </a:prstGeom>
          <a:gradFill rotWithShape="1">
            <a:gsLst>
              <a:gs pos="0">
                <a:srgbClr val="C00000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gray">
          <a:xfrm>
            <a:off x="1676400" y="3429000"/>
            <a:ext cx="585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UK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gray">
          <a:xfrm>
            <a:off x="3733800" y="1905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Jamaica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gray">
          <a:xfrm>
            <a:off x="7048500" y="2182813"/>
            <a:ext cx="661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USA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gray">
          <a:xfrm>
            <a:off x="5181600" y="4495800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Japan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gray">
          <a:xfrm>
            <a:off x="2438400" y="5105400"/>
            <a:ext cx="83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China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460750" y="3089077"/>
            <a:ext cx="142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MADRID System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4302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1114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6" descr="MCj043389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76" y="2899038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9111">
            <a:off x="2362200" y="1981200"/>
            <a:ext cx="1114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032485" y="642325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/>
              <a:t>How does the System Work</a:t>
            </a:r>
          </a:p>
        </p:txBody>
      </p:sp>
      <p:sp>
        <p:nvSpPr>
          <p:cNvPr id="2" name="Right Arrow 1"/>
          <p:cNvSpPr/>
          <p:nvPr/>
        </p:nvSpPr>
        <p:spPr>
          <a:xfrm rot="8195251">
            <a:off x="3254257" y="4602228"/>
            <a:ext cx="704675" cy="13321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9953955">
            <a:off x="2620007" y="3625933"/>
            <a:ext cx="704675" cy="13321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64784">
            <a:off x="5824143" y="2781903"/>
            <a:ext cx="704675" cy="13512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4518280">
            <a:off x="4404736" y="2856943"/>
            <a:ext cx="370921" cy="8419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4310667">
            <a:off x="5029252" y="3911655"/>
            <a:ext cx="370921" cy="8419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Madrid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614160" cy="4343399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International registration of Trade Marks</a:t>
            </a:r>
          </a:p>
          <a:p>
            <a:pPr lvl="1"/>
            <a:r>
              <a:rPr lang="en-US" dirty="0" smtClean="0"/>
              <a:t>Avoid individual filing</a:t>
            </a:r>
          </a:p>
          <a:p>
            <a:pPr lvl="1"/>
            <a:r>
              <a:rPr lang="en-US" dirty="0" smtClean="0"/>
              <a:t>Designate the countries for registration</a:t>
            </a:r>
          </a:p>
          <a:p>
            <a:pPr lvl="1"/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Individual country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fees &amp; examination</a:t>
            </a:r>
            <a:endParaRPr lang="en-US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Avoid agents in each countries</a:t>
            </a:r>
          </a:p>
          <a:p>
            <a:pPr lvl="1"/>
            <a:r>
              <a:rPr lang="en-US" dirty="0" smtClean="0"/>
              <a:t>Easier to manage (Changes, renewals, etc.)</a:t>
            </a:r>
          </a:p>
          <a:p>
            <a:pPr lvl="1"/>
            <a:r>
              <a:rPr lang="en-US" b="1" u="sng" dirty="0" smtClean="0"/>
              <a:t>Dependent on basic application or registration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u="sng" dirty="0" smtClean="0"/>
              <a:t>91 Member States</a:t>
            </a:r>
            <a:r>
              <a:rPr lang="en-US" b="1" dirty="0" smtClean="0"/>
              <a:t>*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u="sng" dirty="0" smtClean="0"/>
              <a:t>International Application</a:t>
            </a:r>
            <a:r>
              <a:rPr lang="en-US" dirty="0" smtClean="0"/>
              <a:t> submitted to WIPO through Member State IP Office*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0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Presented by</a:t>
            </a:r>
          </a:p>
          <a:p>
            <a:pPr marL="0" indent="0" algn="ctr">
              <a:buNone/>
            </a:pPr>
            <a:r>
              <a:rPr lang="en-US" sz="3600" dirty="0" smtClean="0"/>
              <a:t>Herman Dawson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(876).946.1300 / 946-0789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Fax: (876).927-6744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Website: http://www.jipo.gov.jm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Email: info@jipo.gov.jm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5" descr="JIPO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661138" cy="11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Trade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Trade Mark </a:t>
            </a:r>
            <a:r>
              <a:rPr lang="en-US" dirty="0" smtClean="0"/>
              <a:t>– (Brand) a sign that is graphically represented and </a:t>
            </a:r>
            <a:r>
              <a:rPr lang="en-US" dirty="0"/>
              <a:t>i</a:t>
            </a:r>
            <a:r>
              <a:rPr lang="en-US" dirty="0" smtClean="0"/>
              <a:t>dentifies and distinguishes goods and services of one undertaken from those of another.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5" descr="dragon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886200"/>
            <a:ext cx="1905000" cy="167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 descr="coke_logo-93x5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886200"/>
            <a:ext cx="2209800" cy="14053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8024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77" y="609601"/>
            <a:ext cx="6965245" cy="914400"/>
          </a:xfrm>
        </p:spPr>
        <p:txBody>
          <a:bodyPr/>
          <a:lstStyle/>
          <a:p>
            <a:r>
              <a:rPr lang="en-US" dirty="0" smtClean="0"/>
              <a:t>Trade Marks</a:t>
            </a:r>
            <a:endParaRPr lang="en-US" dirty="0"/>
          </a:p>
        </p:txBody>
      </p:sp>
      <p:pic>
        <p:nvPicPr>
          <p:cNvPr id="4" name="Picture 5" descr="494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85" y="2895600"/>
            <a:ext cx="230372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526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55139"/>
            <a:ext cx="2115207" cy="132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465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04930"/>
            <a:ext cx="205477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red stripe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85" y="4267200"/>
            <a:ext cx="2286000" cy="17584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 descr="37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209800" cy="181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walkerswo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69" y="4247797"/>
            <a:ext cx="2264358" cy="16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533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1455139"/>
            <a:ext cx="1984286" cy="166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5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TM in a global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9248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Choose names that </a:t>
            </a:r>
            <a:r>
              <a:rPr lang="en-US" sz="2800" b="1" u="sng" dirty="0" smtClean="0"/>
              <a:t>appeals</a:t>
            </a:r>
            <a:r>
              <a:rPr lang="en-US" sz="2800" dirty="0" smtClean="0"/>
              <a:t> – be comfortable</a:t>
            </a:r>
          </a:p>
          <a:p>
            <a:r>
              <a:rPr lang="en-US" sz="2800" dirty="0" smtClean="0"/>
              <a:t>Create </a:t>
            </a:r>
            <a:r>
              <a:rPr lang="en-US" sz="2800" b="1" u="sng" dirty="0" smtClean="0"/>
              <a:t>unique</a:t>
            </a:r>
            <a:r>
              <a:rPr lang="en-US" sz="2800" dirty="0" smtClean="0"/>
              <a:t> names – be creative</a:t>
            </a:r>
          </a:p>
          <a:p>
            <a:r>
              <a:rPr lang="en-US" sz="2800" b="1" u="sng" dirty="0" smtClean="0"/>
              <a:t>Avoid generic </a:t>
            </a:r>
            <a:r>
              <a:rPr lang="en-US" sz="2800" dirty="0" smtClean="0"/>
              <a:t>names – TM refusal</a:t>
            </a:r>
          </a:p>
          <a:p>
            <a:r>
              <a:rPr lang="en-US" sz="2800" dirty="0" smtClean="0"/>
              <a:t>Avoid </a:t>
            </a:r>
            <a:r>
              <a:rPr lang="en-US" sz="2800" b="1" u="sng" dirty="0" smtClean="0"/>
              <a:t>descriptive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obscene names </a:t>
            </a:r>
            <a:r>
              <a:rPr lang="en-US" sz="2800" dirty="0" smtClean="0"/>
              <a:t>– TM refusal </a:t>
            </a:r>
          </a:p>
          <a:p>
            <a:r>
              <a:rPr lang="en-US" sz="2800" b="1" u="sng" dirty="0" smtClean="0"/>
              <a:t>Research names </a:t>
            </a:r>
            <a:r>
              <a:rPr lang="en-US" sz="2800" dirty="0" smtClean="0"/>
              <a:t>– internet search, registry search</a:t>
            </a:r>
          </a:p>
          <a:p>
            <a:r>
              <a:rPr lang="en-US" sz="2800" dirty="0" smtClean="0"/>
              <a:t>Words may have </a:t>
            </a:r>
            <a:r>
              <a:rPr lang="en-US" sz="2800" b="1" u="sng" dirty="0" smtClean="0"/>
              <a:t>different meanings </a:t>
            </a:r>
            <a:r>
              <a:rPr lang="en-US" sz="2800" dirty="0" smtClean="0"/>
              <a:t>globally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99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Mark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934200" cy="3603812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b="1" i="1" dirty="0" smtClean="0"/>
              <a:t>Dance a </a:t>
            </a:r>
            <a:r>
              <a:rPr lang="en-US" sz="2800" b="1" i="1" dirty="0" err="1" smtClean="0"/>
              <a:t>yaad</a:t>
            </a:r>
            <a:r>
              <a:rPr lang="en-US" sz="2800" b="1" i="1" dirty="0" smtClean="0"/>
              <a:t> before </a:t>
            </a:r>
            <a:r>
              <a:rPr lang="en-US" sz="2800" b="1" i="1" dirty="0" err="1" smtClean="0"/>
              <a:t>yuh</a:t>
            </a:r>
            <a:r>
              <a:rPr lang="en-US" sz="2800" b="1" i="1" dirty="0" smtClean="0"/>
              <a:t> dance abroad</a:t>
            </a:r>
            <a:r>
              <a:rPr lang="en-US" sz="2800" dirty="0" smtClean="0"/>
              <a:t>”</a:t>
            </a:r>
          </a:p>
          <a:p>
            <a:endParaRPr lang="en-US" dirty="0"/>
          </a:p>
          <a:p>
            <a:pPr algn="ctr"/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</a:rPr>
              <a:t>Register in Jamaica first</a:t>
            </a:r>
          </a:p>
          <a:p>
            <a:pPr algn="ctr"/>
            <a:endParaRPr lang="en-US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u="sng" dirty="0" smtClean="0"/>
              <a:t>Seek legal advise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84794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TM fee </a:t>
            </a:r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Times New Roman"/>
              </a:rPr>
              <a:t>(1)</a:t>
            </a:r>
            <a:r>
              <a:rPr lang="en-US" b="1" u="sng" dirty="0">
                <a:latin typeface="Calibri"/>
                <a:ea typeface="Calibri"/>
                <a:cs typeface="Times New Roman"/>
              </a:rPr>
              <a:t> Application</a:t>
            </a:r>
            <a:r>
              <a:rPr lang="en-US" dirty="0">
                <a:latin typeface="Calibri"/>
                <a:ea typeface="Calibri"/>
                <a:cs typeface="Times New Roman"/>
              </a:rPr>
              <a:t> fee: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$7,800 (first class)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$2,200 (per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additional class</a:t>
            </a:r>
            <a:r>
              <a:rPr lang="en-US" dirty="0">
                <a:latin typeface="Calibri"/>
                <a:ea typeface="Calibri"/>
                <a:cs typeface="Times New Roman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Times New Roman"/>
              </a:rPr>
              <a:t>(2) </a:t>
            </a:r>
            <a:r>
              <a:rPr lang="en-US" b="1" u="sng" dirty="0" smtClean="0">
                <a:latin typeface="Calibri"/>
                <a:ea typeface="Calibri"/>
                <a:cs typeface="Times New Roman"/>
              </a:rPr>
              <a:t>Upon Acceptance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fee</a:t>
            </a:r>
            <a:r>
              <a:rPr lang="en-US" dirty="0">
                <a:latin typeface="Calibri"/>
                <a:ea typeface="Calibri"/>
                <a:cs typeface="Times New Roman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libri"/>
                <a:ea typeface="Calibri"/>
                <a:cs typeface="Times New Roman"/>
              </a:rPr>
              <a:t>$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10,000.00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- Application form; list of goods and/or services; and copies of the Mark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Trade Mark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Registration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Ownership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License 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Transfer </a:t>
            </a:r>
            <a:r>
              <a:rPr lang="en-US" sz="2000" dirty="0">
                <a:ea typeface="Calibri"/>
                <a:cs typeface="Times New Roman"/>
              </a:rPr>
              <a:t>of ownership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Legal action, i.e. Enforcement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Consumer </a:t>
            </a:r>
            <a:r>
              <a:rPr lang="en-US" sz="2000" dirty="0">
                <a:ea typeface="Calibri"/>
                <a:cs typeface="Times New Roman"/>
              </a:rPr>
              <a:t>confidence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Protection 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Assist in overseas </a:t>
            </a:r>
            <a:r>
              <a:rPr lang="en-US" sz="2000" dirty="0" smtClean="0">
                <a:ea typeface="Calibri"/>
                <a:cs typeface="Times New Roman"/>
              </a:rPr>
              <a:t>registration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>
                <a:ea typeface="Calibri"/>
                <a:cs typeface="Times New Roman"/>
              </a:rPr>
              <a:t>Needed for Madrid Protocol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Arial"/>
              <a:buChar char="–"/>
              <a:tabLst>
                <a:tab pos="914400" algn="l"/>
              </a:tabLst>
            </a:pPr>
            <a:r>
              <a:rPr lang="en-US" sz="2000" dirty="0" smtClean="0">
                <a:ea typeface="Calibri"/>
                <a:cs typeface="Times New Roman"/>
              </a:rPr>
              <a:t>Relative grounds of refusal</a:t>
            </a:r>
            <a:endParaRPr lang="en-US" sz="2000" b="1" dirty="0">
              <a:ea typeface="Calibri"/>
              <a:cs typeface="Times New Roman"/>
            </a:endParaRPr>
          </a:p>
          <a:p>
            <a:endParaRPr lang="en-US" u="sng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2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467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TM registration in Jamaica provide </a:t>
            </a:r>
            <a:r>
              <a:rPr lang="en-US" dirty="0"/>
              <a:t>worldwide coverage?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72390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Protection is </a:t>
            </a:r>
            <a:r>
              <a:rPr lang="en-US" b="1" u="sng" dirty="0" smtClean="0"/>
              <a:t>only</a:t>
            </a:r>
            <a:r>
              <a:rPr lang="en-US" dirty="0" smtClean="0"/>
              <a:t> in Jamaica</a:t>
            </a:r>
          </a:p>
          <a:p>
            <a:r>
              <a:rPr lang="en-US" dirty="0" smtClean="0"/>
              <a:t>Applicants must seek registration in other countries, through: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/>
              <a:t>Individual country Registration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Regional Registration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International Registration</a:t>
            </a:r>
          </a:p>
          <a:p>
            <a:pPr lvl="1"/>
            <a:r>
              <a:rPr lang="en-US" sz="2800" b="1" dirty="0" smtClean="0"/>
              <a:t>Madrid Protocol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157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267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Individual Countries</a:t>
            </a:r>
          </a:p>
          <a:p>
            <a:pPr lvl="1"/>
            <a:r>
              <a:rPr lang="en-US" dirty="0"/>
              <a:t>Apply directly </a:t>
            </a:r>
            <a:r>
              <a:rPr lang="en-US" dirty="0" smtClean="0"/>
              <a:t>(online where available)</a:t>
            </a:r>
            <a:endParaRPr lang="en-US" dirty="0"/>
          </a:p>
          <a:p>
            <a:pPr lvl="1"/>
            <a:r>
              <a:rPr lang="en-US" dirty="0"/>
              <a:t>Normally through a local agent</a:t>
            </a:r>
          </a:p>
          <a:p>
            <a:pPr lvl="1"/>
            <a:r>
              <a:rPr lang="en-US" dirty="0"/>
              <a:t>Foreign </a:t>
            </a:r>
            <a:r>
              <a:rPr lang="en-US" dirty="0" smtClean="0"/>
              <a:t>fees</a:t>
            </a:r>
          </a:p>
          <a:p>
            <a:pPr lvl="1"/>
            <a:r>
              <a:rPr lang="en-US" dirty="0" smtClean="0"/>
              <a:t>Mark must meet requirements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38" y="4038600"/>
            <a:ext cx="3505200" cy="19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26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941</TotalTime>
  <Words>424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Trade Mark Registration </vt:lpstr>
      <vt:lpstr> Trade Mark</vt:lpstr>
      <vt:lpstr>Trade Marks</vt:lpstr>
      <vt:lpstr>TM in a global context</vt:lpstr>
      <vt:lpstr>Trade Mark Registration</vt:lpstr>
      <vt:lpstr>The TM fee structure</vt:lpstr>
      <vt:lpstr>Benefits of Registration</vt:lpstr>
      <vt:lpstr>Does TM registration in Jamaica provide worldwide coverage? </vt:lpstr>
      <vt:lpstr>International Registration</vt:lpstr>
      <vt:lpstr>Registration in the US</vt:lpstr>
      <vt:lpstr>International Registration</vt:lpstr>
      <vt:lpstr>PowerPoint Presentation</vt:lpstr>
      <vt:lpstr>Madrid Protocol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Trademark &amp; Business Registration</dc:title>
  <dc:creator>Herman Dawson</dc:creator>
  <cp:lastModifiedBy>Herman Dawson</cp:lastModifiedBy>
  <cp:revision>85</cp:revision>
  <cp:lastPrinted>2013-12-10T15:41:12Z</cp:lastPrinted>
  <dcterms:created xsi:type="dcterms:W3CDTF">2013-10-15T14:58:11Z</dcterms:created>
  <dcterms:modified xsi:type="dcterms:W3CDTF">2014-10-07T21:31:09Z</dcterms:modified>
</cp:coreProperties>
</file>